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3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5696"/>
    <a:srgbClr val="FF0066"/>
    <a:srgbClr val="F1700F"/>
    <a:srgbClr val="FFFF66"/>
    <a:srgbClr val="FFFFAB"/>
    <a:srgbClr val="E6EEF0"/>
    <a:srgbClr val="F29D16"/>
    <a:srgbClr val="AB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4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AD001-661E-4EE7-8C12-6B96D8A8484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900C-8C80-433C-BEBF-926750D8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your software will be manipulating will take various forms; these values are assigned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 called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you can think of as a box that contains a single piece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information, often a word or a number. The important thing is that the information in the box can be changed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putting a new value into it;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900C-8C80-433C-BEBF-926750D8D0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0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900C-8C80-433C-BEBF-926750D8D0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585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78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054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4567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53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5590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980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99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195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656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23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854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953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43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547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715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2377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2BFABD-B0BC-4DF0-B332-8E0254F6F92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98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88" y="2483141"/>
            <a:ext cx="8932528" cy="1577863"/>
          </a:xfrm>
          <a:ln w="31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i="0" dirty="0">
                <a:solidFill>
                  <a:srgbClr val="FFC000"/>
                </a:solidFill>
                <a:latin typeface="Arial Black" panose="020B0A04020102020204" pitchFamily="34" charset="0"/>
              </a:rPr>
              <a:t>Лекция 1</a:t>
            </a:r>
            <a:b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srgbClr val="FFC000"/>
                </a:solidFill>
                <a:latin typeface="Arial Black" panose="020B0A04020102020204" pitchFamily="34" charset="0"/>
              </a:rPr>
              <a:t>введение в</a:t>
            </a:r>
            <a: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  <a:t> python</a:t>
            </a:r>
            <a:endParaRPr lang="en-US" sz="4400" i="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3373" y="5718884"/>
            <a:ext cx="2900844" cy="529516"/>
          </a:xfrm>
        </p:spPr>
        <p:txBody>
          <a:bodyPr>
            <a:normAutofit fontScale="92500"/>
          </a:bodyPr>
          <a:lstStyle/>
          <a:p>
            <a:pPr algn="l"/>
            <a:r>
              <a:rPr lang="kk-KZ" b="1" dirty="0">
                <a:solidFill>
                  <a:srgbClr val="00B0F0"/>
                </a:solidFill>
              </a:rPr>
              <a:t>Владислав Карюкин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5754" y="0"/>
            <a:ext cx="3005808" cy="30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7722" y="1199134"/>
            <a:ext cx="3887788" cy="5438775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Имена переменных должны начинаться либо с буквы, либо с символа подчеркивания.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Примечание: они могут содержать числа, они не должны начинаться с единицы.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strings</a:t>
            </a:r>
          </a:p>
          <a:p>
            <a:pPr marL="0" indent="0">
              <a:buNone/>
            </a:pPr>
            <a:r>
              <a:rPr lang="en-US" dirty="0">
                <a:solidFill>
                  <a:srgbClr val="9933FF"/>
                </a:solidFill>
              </a:rPr>
              <a:t>integers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9933FF"/>
                </a:solidFill>
              </a:rPr>
              <a:t>floating points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booleans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0093" y="1097931"/>
            <a:ext cx="73099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‘’’</a:t>
            </a:r>
          </a:p>
          <a:p>
            <a:r>
              <a:rPr lang="ru-RU" dirty="0"/>
              <a:t>Проблема: Определите разные типы данных.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ru-RU" dirty="0"/>
              <a:t>Функциональные требования: Нет.</a:t>
            </a:r>
          </a:p>
          <a:p>
            <a:r>
              <a:rPr lang="ru-RU" dirty="0"/>
              <a:t>Пользователь должен иметь возможность инициализировать и назначать переменные.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‘’’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information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None</a:t>
            </a:r>
          </a:p>
          <a:p>
            <a:r>
              <a:rPr lang="en-US" dirty="0">
                <a:latin typeface="Consolas" panose="020B0609020204030204" pitchFamily="49" charset="0"/>
              </a:rPr>
              <a:t>number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0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# number is an integer variable</a:t>
            </a:r>
          </a:p>
          <a:p>
            <a:r>
              <a:rPr lang="en-US" dirty="0" err="1">
                <a:latin typeface="Consolas" panose="020B0609020204030204" pitchFamily="49" charset="0"/>
              </a:rPr>
              <a:t>roll_width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1.4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/*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roll_width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is a floating point variable */</a:t>
            </a:r>
          </a:p>
          <a:p>
            <a:r>
              <a:rPr lang="en-US" dirty="0" err="1">
                <a:latin typeface="Consolas" panose="020B0609020204030204" pitchFamily="49" charset="0"/>
              </a:rPr>
              <a:t>price_per_metre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5 </a:t>
            </a:r>
          </a:p>
          <a:p>
            <a:r>
              <a:rPr lang="en-US" dirty="0">
                <a:latin typeface="Consolas" panose="020B0609020204030204" pitchFamily="49" charset="0"/>
              </a:rPr>
              <a:t>filename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'data.txt'</a:t>
            </a:r>
          </a:p>
          <a:p>
            <a:r>
              <a:rPr lang="en-US" dirty="0">
                <a:latin typeface="Consolas" panose="020B0609020204030204" pitchFamily="49" charset="0"/>
              </a:rPr>
              <a:t>trace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</a:p>
          <a:p>
            <a:r>
              <a:rPr lang="en-US" dirty="0">
                <a:latin typeface="Consolas" panose="020B0609020204030204" pitchFamily="49" charset="0"/>
              </a:rPr>
              <a:t>sentence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'this is a whole lot of nothing'</a:t>
            </a:r>
          </a:p>
          <a:p>
            <a:r>
              <a:rPr lang="en-US" dirty="0" err="1">
                <a:latin typeface="Consolas" panose="020B0609020204030204" pitchFamily="49" charset="0"/>
              </a:rPr>
              <a:t>total_price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roll_width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price_per_metre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46181" y="2062970"/>
            <a:ext cx="2218543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typing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0"/>
          <p:cNvSpPr txBox="1">
            <a:spLocks/>
          </p:cNvSpPr>
          <p:nvPr/>
        </p:nvSpPr>
        <p:spPr>
          <a:xfrm>
            <a:off x="345426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5696"/>
                </a:solidFill>
              </a:rPr>
              <a:t>Переменные и типы данных</a:t>
            </a:r>
            <a:endParaRPr lang="en-US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40807" y="1198588"/>
            <a:ext cx="3548063" cy="54244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Как только </a:t>
            </a:r>
            <a:r>
              <a:rPr lang="ru-RU" b="1" dirty="0" err="1">
                <a:solidFill>
                  <a:schemeClr val="tx1"/>
                </a:solidFill>
              </a:rPr>
              <a:t>Python</a:t>
            </a:r>
            <a:r>
              <a:rPr lang="ru-RU" b="1" dirty="0">
                <a:solidFill>
                  <a:schemeClr val="tx1"/>
                </a:solidFill>
              </a:rPr>
              <a:t> определит тип переменной, он отметит </a:t>
            </a:r>
            <a:r>
              <a:rPr lang="ru-RU" b="1" dirty="0" err="1">
                <a:solidFill>
                  <a:schemeClr val="tx1"/>
                </a:solidFill>
              </a:rPr>
              <a:t>TypeError</a:t>
            </a:r>
            <a:r>
              <a:rPr lang="ru-RU" b="1" dirty="0">
                <a:solidFill>
                  <a:schemeClr val="tx1"/>
                </a:solidFill>
              </a:rPr>
              <a:t>, если вы попытаетесь выполнить несоответствующую операцию с этими данными.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358" y="1190613"/>
            <a:ext cx="7849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попробуйте добавить разные типы данных.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ru-RU" dirty="0"/>
              <a:t>Функциональные требования: Нет.</a:t>
            </a:r>
          </a:p>
          <a:p>
            <a:r>
              <a:rPr lang="ru-RU" dirty="0"/>
              <a:t>Пользователь должен иметь возможность инициализировать и назначать переменные.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'word'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trace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False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c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Traceback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(most recent call last):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File '&lt;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stdin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&gt;', line 1, in &lt;module&gt;</a:t>
            </a:r>
          </a:p>
          <a:p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TypeError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unsupported operand type(s) for +: '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 and '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2407" y="153076"/>
            <a:ext cx="10859481" cy="1046136"/>
            <a:chOff x="553247" y="153076"/>
            <a:chExt cx="10859481" cy="1046136"/>
          </a:xfrm>
        </p:grpSpPr>
        <p:sp>
          <p:nvSpPr>
            <p:cNvPr id="13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kk-KZ" dirty="0">
                  <a:solidFill>
                    <a:srgbClr val="005696"/>
                  </a:solidFill>
                </a:rPr>
                <a:t>Переменные и типы данных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114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2150" y="1212189"/>
            <a:ext cx="7849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попробуйте разные операторы.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name: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'Your name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name)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'and it has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\t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len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(name),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\t </a:t>
            </a:r>
            <a:r>
              <a:rPr lang="en-US" dirty="0" err="1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charachters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1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Первая программа</a:t>
              </a:r>
              <a:endParaRPr lang="en-US" dirty="0">
                <a:solidFill>
                  <a:srgbClr val="005696"/>
                </a:solidFill>
              </a:endParaRP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Hello World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/>
              <a:t>Получите значение от пользователя и отобразите его.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43" y="3925049"/>
            <a:ext cx="6439799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84721" y="1129614"/>
            <a:ext cx="71464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попробуйте разные операторы.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9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10.5</a:t>
            </a:r>
          </a:p>
          <a:p>
            <a:endParaRPr lang="en-US" dirty="0">
              <a:solidFill>
                <a:srgbClr val="9933FF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'sum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'difference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 err="1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multiplciation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*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'division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'power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**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3247" y="153076"/>
            <a:ext cx="10859481" cy="975973"/>
            <a:chOff x="553247" y="153076"/>
            <a:chExt cx="10859481" cy="975973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553247" y="153076"/>
              <a:ext cx="10757881" cy="7928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Операторы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560832" y="1129048"/>
            <a:ext cx="3548110" cy="56088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85621"/>
              </p:ext>
            </p:extLst>
          </p:nvPr>
        </p:nvGraphicFramePr>
        <p:xfrm>
          <a:off x="639972" y="1175686"/>
          <a:ext cx="3394358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179">
                  <a:extLst>
                    <a:ext uri="{9D8B030D-6E8A-4147-A177-3AD203B41FA5}">
                      <a16:colId xmlns:a16="http://schemas.microsoft.com/office/drawing/2014/main" val="2761387175"/>
                    </a:ext>
                  </a:extLst>
                </a:gridCol>
                <a:gridCol w="1697179">
                  <a:extLst>
                    <a:ext uri="{9D8B030D-6E8A-4147-A177-3AD203B41FA5}">
                      <a16:colId xmlns:a16="http://schemas.microsoft.com/office/drawing/2014/main" val="3747856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58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modolus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4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 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3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11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56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447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76076"/>
              </p:ext>
            </p:extLst>
          </p:nvPr>
        </p:nvGraphicFramePr>
        <p:xfrm>
          <a:off x="634722" y="4614439"/>
          <a:ext cx="3394358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179">
                  <a:extLst>
                    <a:ext uri="{9D8B030D-6E8A-4147-A177-3AD203B41FA5}">
                      <a16:colId xmlns:a16="http://schemas.microsoft.com/office/drawing/2014/main" val="2761387175"/>
                    </a:ext>
                  </a:extLst>
                </a:gridCol>
                <a:gridCol w="1697179">
                  <a:extLst>
                    <a:ext uri="{9D8B030D-6E8A-4147-A177-3AD203B41FA5}">
                      <a16:colId xmlns:a16="http://schemas.microsoft.com/office/drawing/2014/main" val="3747856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&gt;, &lt;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58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&gt;=, &lt;=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modolus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4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 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!=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38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53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7454" y="1129049"/>
            <a:ext cx="72229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применить все логические операторы.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8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6</a:t>
            </a:r>
          </a:p>
          <a:p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(c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d))</a:t>
            </a:r>
          </a:p>
          <a:p>
            <a:b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</a:br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or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(c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d))</a:t>
            </a:r>
          </a:p>
          <a:p>
            <a:endParaRPr lang="en-US" dirty="0">
              <a:solidFill>
                <a:srgbClr val="FF0066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66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a)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6553" y="4065390"/>
            <a:ext cx="77807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94" y="4067890"/>
            <a:ext cx="68954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0504" y="4922092"/>
            <a:ext cx="785495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9256" y="4924592"/>
            <a:ext cx="68954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4875" y="5744742"/>
            <a:ext cx="871124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6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Операторы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/>
              <a:t>Логические операторы</a:t>
            </a:r>
            <a:r>
              <a:rPr lang="en-US" dirty="0"/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(expression1)</a:t>
            </a:r>
            <a:r>
              <a:rPr lang="en-US" dirty="0">
                <a:solidFill>
                  <a:srgbClr val="FF0066"/>
                </a:solidFill>
              </a:rPr>
              <a:t> and</a:t>
            </a:r>
            <a:r>
              <a:rPr lang="en-US" dirty="0"/>
              <a:t> (expression2)</a:t>
            </a:r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(expression1)</a:t>
            </a:r>
            <a:r>
              <a:rPr lang="en-US" dirty="0">
                <a:solidFill>
                  <a:srgbClr val="FF0066"/>
                </a:solidFill>
              </a:rPr>
              <a:t> or</a:t>
            </a:r>
            <a:r>
              <a:rPr lang="en-US" dirty="0"/>
              <a:t> (expression2)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</a:rPr>
              <a:t>not</a:t>
            </a:r>
            <a:r>
              <a:rPr lang="en-US" dirty="0"/>
              <a:t> (expression2)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4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02959" y="1129049"/>
            <a:ext cx="7849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контролировать структуру программы путем выбора.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name: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if </a:t>
            </a:r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'Alice'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'Hi, Alice. '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else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	print(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'Hello, stranger.'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2060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Структуры управления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Get the name of the user and if his/her name is Alice, display the message 'Hi, Alice'. Otherwise, show the 'Hello, stranger. ' message </a:t>
            </a:r>
            <a:br>
              <a:rPr lang="en-US" dirty="0"/>
            </a:br>
            <a:endParaRPr lang="en-US" dirty="0"/>
          </a:p>
          <a:p>
            <a:pPr marL="548640" lvl="2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if</a:t>
            </a:r>
            <a:r>
              <a:rPr lang="en-US" sz="2400" dirty="0"/>
              <a:t>(expression1)</a:t>
            </a:r>
            <a:r>
              <a:rPr lang="en-US" sz="2400" dirty="0">
                <a:solidFill>
                  <a:srgbClr val="00B050"/>
                </a:solidFill>
              </a:rPr>
              <a:t> 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else: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96059" y="3700318"/>
            <a:ext cx="3161754" cy="2364922"/>
            <a:chOff x="4308759" y="3408218"/>
            <a:chExt cx="2860973" cy="2281459"/>
          </a:xfrm>
        </p:grpSpPr>
        <p:grpSp>
          <p:nvGrpSpPr>
            <p:cNvPr id="24" name="Group 23"/>
            <p:cNvGrpSpPr/>
            <p:nvPr/>
          </p:nvGrpSpPr>
          <p:grpSpPr>
            <a:xfrm>
              <a:off x="4322618" y="3408218"/>
              <a:ext cx="429491" cy="235527"/>
              <a:chOff x="4322618" y="3408218"/>
              <a:chExt cx="429491" cy="23552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322618" y="3408218"/>
                <a:ext cx="429491" cy="23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stCxn id="2" idx="1"/>
              </p:cNvCxnSpPr>
              <p:nvPr/>
            </p:nvCxnSpPr>
            <p:spPr>
              <a:xfrm>
                <a:off x="4322618" y="3525982"/>
                <a:ext cx="42949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308759" y="3962404"/>
              <a:ext cx="443350" cy="235527"/>
              <a:chOff x="4308759" y="3962404"/>
              <a:chExt cx="443350" cy="23552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322618" y="3962404"/>
                <a:ext cx="429491" cy="23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308759" y="4080167"/>
                <a:ext cx="42949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322618" y="4981791"/>
              <a:ext cx="2847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indentation</a:t>
              </a:r>
            </a:p>
          </p:txBody>
        </p:sp>
        <p:cxnSp>
          <p:nvCxnSpPr>
            <p:cNvPr id="18" name="Straight Arrow Connector 17"/>
            <p:cNvCxnSpPr>
              <a:stCxn id="13" idx="2"/>
            </p:cNvCxnSpPr>
            <p:nvPr/>
          </p:nvCxnSpPr>
          <p:spPr>
            <a:xfrm>
              <a:off x="4537364" y="4197931"/>
              <a:ext cx="1129145" cy="9362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537363" y="3647323"/>
              <a:ext cx="1361212" cy="14868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37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7407" y="1446229"/>
            <a:ext cx="8148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Задача: управлять структурой программы по итерациям.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age: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'Not old, not young!'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elif</a:t>
            </a:r>
            <a:r>
              <a:rPr lang="en-US" dirty="0">
                <a:latin typeface="Consolas" panose="020B0609020204030204" pitchFamily="49" charset="0"/>
              </a:rPr>
              <a:t> 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'You are young.'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else: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'Oh, you are old.'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Структуры управления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/>
              <a:t>Отображение различных сообщений пользователю в зависимости от его возраста. Простой пример.</a:t>
            </a:r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if</a:t>
            </a:r>
            <a:r>
              <a:rPr lang="en-US" sz="2400" dirty="0"/>
              <a:t>(expression1)</a:t>
            </a:r>
            <a:r>
              <a:rPr lang="en-US" sz="2400" dirty="0">
                <a:solidFill>
                  <a:srgbClr val="00B050"/>
                </a:solidFill>
              </a:rPr>
              <a:t> 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00B050"/>
                </a:solidFill>
              </a:rPr>
              <a:t>elif</a:t>
            </a:r>
            <a:r>
              <a:rPr lang="en-US" sz="2400" dirty="0"/>
              <a:t>(expression2)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else: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30282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8320" y="5516250"/>
            <a:ext cx="1142245" cy="6699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3554" y="1192707"/>
            <a:ext cx="7653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Задача: управлять структурой программы по итерациям.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for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in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latin typeface="Consolas" panose="020B0609020204030204" pitchFamily="49" charset="0"/>
              </a:rPr>
              <a:t>(1000)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Структуры управления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/>
              <a:t>Создайте последовательность чисел от 0 до 1000 и покажите ее пользователю.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for </a:t>
            </a:r>
            <a:r>
              <a:rPr lang="en-US" sz="2400" dirty="0" err="1"/>
              <a:t>i</a:t>
            </a:r>
            <a:r>
              <a:rPr lang="en-US" sz="2400" dirty="0">
                <a:solidFill>
                  <a:srgbClr val="00B050"/>
                </a:solidFill>
              </a:rPr>
              <a:t> in </a:t>
            </a:r>
            <a:r>
              <a:rPr lang="en-US" sz="2400" dirty="0"/>
              <a:t>sequence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956701" y="3429000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</a:t>
            </a:r>
          </a:p>
        </p:txBody>
      </p:sp>
      <p:cxnSp>
        <p:nvCxnSpPr>
          <p:cNvPr id="7" name="Straight Arrow Connector 6"/>
          <p:cNvCxnSpPr>
            <a:stCxn id="3" idx="2"/>
            <a:endCxn id="19" idx="0"/>
          </p:cNvCxnSpPr>
          <p:nvPr/>
        </p:nvCxnSpPr>
        <p:spPr>
          <a:xfrm flipH="1">
            <a:off x="5460514" y="3969327"/>
            <a:ext cx="2389806" cy="789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0" idx="0"/>
          </p:cNvCxnSpPr>
          <p:nvPr/>
        </p:nvCxnSpPr>
        <p:spPr>
          <a:xfrm flipH="1">
            <a:off x="7853941" y="3969327"/>
            <a:ext cx="0" cy="969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>
            <a:off x="7850320" y="3969327"/>
            <a:ext cx="2375849" cy="742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566895" y="4759157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60322" y="4939266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range(a, b)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409091" y="4759157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range(a, b, c)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66895" y="5382608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418932" y="5405995"/>
            <a:ext cx="2124301" cy="846520"/>
            <a:chOff x="2836398" y="5793729"/>
            <a:chExt cx="2124301" cy="846520"/>
          </a:xfrm>
        </p:grpSpPr>
        <p:sp>
          <p:nvSpPr>
            <p:cNvPr id="28" name="TextBox 27"/>
            <p:cNvSpPr txBox="1"/>
            <p:nvPr/>
          </p:nvSpPr>
          <p:spPr>
            <a:xfrm>
              <a:off x="4434593" y="5808741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a-1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49" name="Arc 48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33" name="Arc 32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0</a:t>
                    </a:r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248772" y="5947296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grpSp>
        <p:nvGrpSpPr>
          <p:cNvPr id="51" name="Group 50"/>
          <p:cNvGrpSpPr/>
          <p:nvPr/>
        </p:nvGrpSpPr>
        <p:grpSpPr>
          <a:xfrm>
            <a:off x="6857596" y="5516887"/>
            <a:ext cx="2138728" cy="846520"/>
            <a:chOff x="2836398" y="5793729"/>
            <a:chExt cx="2138728" cy="846520"/>
          </a:xfrm>
        </p:grpSpPr>
        <p:sp>
          <p:nvSpPr>
            <p:cNvPr id="52" name="TextBox 51"/>
            <p:cNvSpPr txBox="1"/>
            <p:nvPr/>
          </p:nvSpPr>
          <p:spPr>
            <a:xfrm>
              <a:off x="4434593" y="5808741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b-1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54" name="Arc 53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56" name="Arc 55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a</a:t>
                    </a:r>
                  </a:p>
                </p:txBody>
              </p:sp>
              <p:sp>
                <p:nvSpPr>
                  <p:cNvPr id="59" name="Arc 58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248772" y="5947296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grpSp>
        <p:nvGrpSpPr>
          <p:cNvPr id="66" name="Group 65"/>
          <p:cNvGrpSpPr/>
          <p:nvPr/>
        </p:nvGrpSpPr>
        <p:grpSpPr>
          <a:xfrm>
            <a:off x="9346493" y="5339655"/>
            <a:ext cx="2138728" cy="846520"/>
            <a:chOff x="2836398" y="5793729"/>
            <a:chExt cx="2138728" cy="846520"/>
          </a:xfrm>
        </p:grpSpPr>
        <p:sp>
          <p:nvSpPr>
            <p:cNvPr id="67" name="TextBox 66"/>
            <p:cNvSpPr txBox="1"/>
            <p:nvPr/>
          </p:nvSpPr>
          <p:spPr>
            <a:xfrm>
              <a:off x="4434593" y="5808741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b-1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69" name="Arc 68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71" name="Arc 70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a</a:t>
                    </a:r>
                  </a:p>
                </p:txBody>
              </p:sp>
              <p:sp>
                <p:nvSpPr>
                  <p:cNvPr id="74" name="Arc 73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7" name="Arc 76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6248772" y="5947296"/>
                    <a:ext cx="52746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cxnSp>
        <p:nvCxnSpPr>
          <p:cNvPr id="81" name="Straight Arrow Connector 80"/>
          <p:cNvCxnSpPr/>
          <p:nvPr/>
        </p:nvCxnSpPr>
        <p:spPr>
          <a:xfrm>
            <a:off x="6954162" y="5559241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393139" y="5379141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2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757881" cy="1046136"/>
            <a:chOff x="553247" y="153076"/>
            <a:chExt cx="107578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Домашнее задание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54848" y="1094509"/>
              <a:ext cx="106562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259572" y="1199212"/>
            <a:ext cx="1067475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Внедрите программу, которая устанавливает количество рабочих часов для 10 сотрудников и рассчитывает заработную плату за один месяц на основе следующей таблицы: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56186"/>
              </p:ext>
            </p:extLst>
          </p:nvPr>
        </p:nvGraphicFramePr>
        <p:xfrm>
          <a:off x="1868187" y="3275258"/>
          <a:ext cx="812799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704675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28929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6529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Coeff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 per hour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3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7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43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12750"/>
              </p:ext>
            </p:extLst>
          </p:nvPr>
        </p:nvGraphicFramePr>
        <p:xfrm>
          <a:off x="2922287" y="5043922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6121080" imgH="457200" progId="Equation.DSMT4">
                  <p:embed/>
                </p:oleObj>
              </mc:Choice>
              <mc:Fallback>
                <p:oleObj name="Equation" r:id="rId4" imgW="6121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2287" y="5043922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98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40987" y="2420347"/>
            <a:ext cx="5677178" cy="2017306"/>
            <a:chOff x="553247" y="153076"/>
            <a:chExt cx="10757881" cy="1046136"/>
          </a:xfrm>
        </p:grpSpPr>
        <p:sp>
          <p:nvSpPr>
            <p:cNvPr id="8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6000" dirty="0">
                  <a:solidFill>
                    <a:srgbClr val="005696"/>
                  </a:solidFill>
                </a:rPr>
                <a:t>Спасибо за внимание</a:t>
              </a:r>
              <a:endParaRPr lang="en-US" sz="6000" dirty="0">
                <a:solidFill>
                  <a:srgbClr val="005696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54848" y="1094509"/>
              <a:ext cx="106562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646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4294967295"/>
          </p:nvPr>
        </p:nvSpPr>
        <p:spPr>
          <a:xfrm>
            <a:off x="0" y="1198563"/>
            <a:ext cx="4768850" cy="5211762"/>
          </a:xfrm>
          <a:noFill/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исходный код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такой же простой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английский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Большое, активное сообщество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Обширные пакеты практически для любой задачи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55488" y="1195098"/>
            <a:ext cx="5969001" cy="5234432"/>
            <a:chOff x="643063" y="1436688"/>
            <a:chExt cx="5969001" cy="5234432"/>
          </a:xfrm>
        </p:grpSpPr>
        <p:grpSp>
          <p:nvGrpSpPr>
            <p:cNvPr id="28" name="Group 27"/>
            <p:cNvGrpSpPr/>
            <p:nvPr/>
          </p:nvGrpSpPr>
          <p:grpSpPr>
            <a:xfrm>
              <a:off x="643063" y="5043488"/>
              <a:ext cx="5969001" cy="1627632"/>
              <a:chOff x="4884863" y="658368"/>
              <a:chExt cx="5969001" cy="1627632"/>
            </a:xfrm>
          </p:grpSpPr>
          <p:sp>
            <p:nvSpPr>
              <p:cNvPr id="35" name="TextBox 34"/>
              <p:cNvSpPr txBox="1"/>
              <p:nvPr/>
            </p:nvSpPr>
            <p:spPr>
              <a:xfrm rot="16200000">
                <a:off x="4253927" y="1289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C language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270500" y="661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#include &lt;</a:t>
                </a:r>
                <a:r>
                  <a:rPr lang="en-US" dirty="0" err="1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stdio.h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&gt;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int</a:t>
                </a:r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 main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(){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 err="1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printf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);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	return </a:t>
                </a:r>
                <a:r>
                  <a:rPr lang="en-US" dirty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;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}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43063" y="1436688"/>
              <a:ext cx="5969001" cy="1627632"/>
              <a:chOff x="4884863" y="2944368"/>
              <a:chExt cx="5969001" cy="1627632"/>
            </a:xfrm>
          </p:grpSpPr>
          <p:sp>
            <p:nvSpPr>
              <p:cNvPr id="33" name="TextBox 32"/>
              <p:cNvSpPr txBox="1"/>
              <p:nvPr/>
            </p:nvSpPr>
            <p:spPr>
              <a:xfrm rot="16200000">
                <a:off x="4253927" y="3575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python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270500" y="2947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print</a:t>
                </a:r>
                <a:r>
                  <a:rPr lang="en-US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)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43063" y="3227388"/>
              <a:ext cx="5969001" cy="1627632"/>
              <a:chOff x="4884863" y="2944368"/>
              <a:chExt cx="5969001" cy="1627632"/>
            </a:xfrm>
          </p:grpSpPr>
          <p:sp>
            <p:nvSpPr>
              <p:cNvPr id="31" name="TextBox 30"/>
              <p:cNvSpPr txBox="1"/>
              <p:nvPr/>
            </p:nvSpPr>
            <p:spPr>
              <a:xfrm rot="16200000">
                <a:off x="4253927" y="3575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B2400"/>
                    </a:solidFill>
                    <a:latin typeface="Arial Black" panose="020B0A04020102020204" pitchFamily="34" charset="0"/>
                  </a:rPr>
                  <a:t>java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70500" y="2947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public class Hello{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public static void main(String </a:t>
                </a:r>
                <a:r>
                  <a:rPr lang="en-US" dirty="0" err="1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argv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[]){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	</a:t>
                </a:r>
                <a:r>
                  <a:rPr lang="en-US" dirty="0" err="1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system.out.println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);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}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}</a:t>
                </a:r>
              </a:p>
            </p:txBody>
          </p:sp>
        </p:grpSp>
      </p:grpSp>
      <p:sp>
        <p:nvSpPr>
          <p:cNvPr id="18" name="Title 40"/>
          <p:cNvSpPr txBox="1">
            <a:spLocks/>
          </p:cNvSpPr>
          <p:nvPr/>
        </p:nvSpPr>
        <p:spPr>
          <a:xfrm>
            <a:off x="553247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005696"/>
                </a:solidFill>
              </a:rPr>
              <a:t>Почему</a:t>
            </a:r>
            <a:r>
              <a:rPr lang="en-US" dirty="0">
                <a:solidFill>
                  <a:srgbClr val="005696"/>
                </a:solidFill>
              </a:rPr>
              <a:t> Python?</a:t>
            </a:r>
            <a:endParaRPr lang="en-US" sz="2200" dirty="0">
              <a:solidFill>
                <a:srgbClr val="005696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6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53607" y="1215576"/>
            <a:ext cx="7284828" cy="4906224"/>
            <a:chOff x="5156201" y="831782"/>
            <a:chExt cx="8239580" cy="50809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201" y="1461217"/>
              <a:ext cx="8239580" cy="4451545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 rot="19741127">
              <a:off x="6667500" y="1340763"/>
              <a:ext cx="508000" cy="4318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186900" y="831782"/>
              <a:ext cx="1892300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python.org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514499" y="4289697"/>
              <a:ext cx="1892300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Windows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1858873" flipV="1">
              <a:off x="7995099" y="3946586"/>
              <a:ext cx="508000" cy="4318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40"/>
          <p:cNvSpPr txBox="1">
            <a:spLocks/>
          </p:cNvSpPr>
          <p:nvPr/>
        </p:nvSpPr>
        <p:spPr>
          <a:xfrm>
            <a:off x="553247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005696"/>
                </a:solidFill>
              </a:rPr>
              <a:t>Установка</a:t>
            </a:r>
            <a:r>
              <a:rPr lang="en-US" dirty="0">
                <a:solidFill>
                  <a:srgbClr val="005696"/>
                </a:solidFill>
              </a:rPr>
              <a:t> Python</a:t>
            </a:r>
          </a:p>
          <a:p>
            <a:pPr algn="ctr"/>
            <a:r>
              <a:rPr lang="kk-KZ" sz="2200" dirty="0">
                <a:solidFill>
                  <a:srgbClr val="FF0000"/>
                </a:solidFill>
              </a:rPr>
              <a:t>Пользователи </a:t>
            </a:r>
            <a:r>
              <a:rPr lang="en-US" sz="2200" dirty="0">
                <a:solidFill>
                  <a:srgbClr val="FF0000"/>
                </a:solidFill>
              </a:rPr>
              <a:t>Windows </a:t>
            </a:r>
          </a:p>
        </p:txBody>
      </p:sp>
      <p:sp>
        <p:nvSpPr>
          <p:cNvPr id="13" name="Text Placeholder 25"/>
          <p:cNvSpPr txBox="1">
            <a:spLocks/>
          </p:cNvSpPr>
          <p:nvPr/>
        </p:nvSpPr>
        <p:spPr>
          <a:xfrm>
            <a:off x="0" y="1503053"/>
            <a:ext cx="3853607" cy="45996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версию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26" y="918614"/>
            <a:ext cx="4469166" cy="2470229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72377" y="2216109"/>
            <a:ext cx="5033588" cy="4535345"/>
            <a:chOff x="4317653" y="1906938"/>
            <a:chExt cx="5033588" cy="4535345"/>
          </a:xfrm>
        </p:grpSpPr>
        <p:grpSp>
          <p:nvGrpSpPr>
            <p:cNvPr id="28" name="Group 27"/>
            <p:cNvGrpSpPr/>
            <p:nvPr/>
          </p:nvGrpSpPr>
          <p:grpSpPr>
            <a:xfrm>
              <a:off x="4317653" y="1990738"/>
              <a:ext cx="4683250" cy="4451545"/>
              <a:chOff x="1379800" y="871220"/>
              <a:chExt cx="4683250" cy="445154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800" y="871220"/>
                <a:ext cx="4683250" cy="4451545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016994" y="3263900"/>
                <a:ext cx="3733800" cy="2921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29694" y="4292600"/>
                <a:ext cx="3733800" cy="2921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V="1">
              <a:off x="8701347" y="1920576"/>
              <a:ext cx="649894" cy="36375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8701347" y="1906938"/>
              <a:ext cx="624494" cy="26668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0613" y="153076"/>
            <a:ext cx="11092115" cy="1046136"/>
            <a:chOff x="320613" y="153076"/>
            <a:chExt cx="11092115" cy="1046136"/>
          </a:xfrm>
        </p:grpSpPr>
        <p:sp>
          <p:nvSpPr>
            <p:cNvPr id="13" name="Title 40"/>
            <p:cNvSpPr txBox="1">
              <a:spLocks/>
            </p:cNvSpPr>
            <p:nvPr/>
          </p:nvSpPr>
          <p:spPr>
            <a:xfrm>
              <a:off x="320613" y="153076"/>
              <a:ext cx="10990516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kk-KZ" dirty="0">
                  <a:solidFill>
                    <a:srgbClr val="005696"/>
                  </a:solidFill>
                </a:rPr>
                <a:t>Установка</a:t>
              </a:r>
              <a:r>
                <a:rPr lang="en-US" dirty="0">
                  <a:solidFill>
                    <a:srgbClr val="005696"/>
                  </a:solidFill>
                </a:rPr>
                <a:t> Python</a:t>
              </a:r>
            </a:p>
            <a:p>
              <a:pPr algn="ctr"/>
              <a:r>
                <a:rPr lang="ru-RU" sz="2200" dirty="0">
                  <a:solidFill>
                    <a:srgbClr val="FF0000"/>
                  </a:solidFill>
                </a:rPr>
                <a:t>Пользователи </a:t>
              </a:r>
              <a:r>
                <a:rPr lang="en-US" sz="2200" dirty="0">
                  <a:solidFill>
                    <a:srgbClr val="FF0000"/>
                  </a:solidFill>
                </a:rPr>
                <a:t>Windows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 Placeholder 25"/>
          <p:cNvSpPr txBox="1">
            <a:spLocks/>
          </p:cNvSpPr>
          <p:nvPr/>
        </p:nvSpPr>
        <p:spPr>
          <a:xfrm>
            <a:off x="392277" y="1339485"/>
            <a:ext cx="3954700" cy="47180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версию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исполняемый установщик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</a:p>
        </p:txBody>
      </p:sp>
    </p:spTree>
    <p:extLst>
      <p:ext uri="{BB962C8B-B14F-4D97-AF65-F5344CB8AC3E}">
        <p14:creationId xmlns:p14="http://schemas.microsoft.com/office/powerpoint/2010/main" val="14181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67" y="3522459"/>
            <a:ext cx="5219532" cy="32311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17254" y="291320"/>
            <a:ext cx="5219534" cy="3231139"/>
            <a:chOff x="0" y="111630"/>
            <a:chExt cx="5219534" cy="32311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1630"/>
              <a:ext cx="5219534" cy="323113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2698833" flipH="1" flipV="1">
              <a:off x="3448998" y="1511298"/>
              <a:ext cx="508000" cy="431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97345" y="2887675"/>
              <a:ext cx="508000" cy="431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411839" y="2876877"/>
              <a:ext cx="457200" cy="457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923270" y="1893263"/>
              <a:ext cx="457200" cy="457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6" name="Bent Arrow 5"/>
          <p:cNvSpPr/>
          <p:nvPr/>
        </p:nvSpPr>
        <p:spPr>
          <a:xfrm rot="5400000" flipV="1">
            <a:off x="5893575" y="2443898"/>
            <a:ext cx="1052946" cy="99441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698833" flipH="1" flipV="1">
            <a:off x="6663254" y="5907185"/>
            <a:ext cx="508000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39843" y="153077"/>
            <a:ext cx="10872885" cy="1046136"/>
            <a:chOff x="539843" y="153077"/>
            <a:chExt cx="10872885" cy="1046136"/>
          </a:xfrm>
        </p:grpSpPr>
        <p:sp>
          <p:nvSpPr>
            <p:cNvPr id="23" name="Title 40"/>
            <p:cNvSpPr txBox="1">
              <a:spLocks/>
            </p:cNvSpPr>
            <p:nvPr/>
          </p:nvSpPr>
          <p:spPr>
            <a:xfrm>
              <a:off x="539843" y="153077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>
                  <a:solidFill>
                    <a:srgbClr val="005696"/>
                  </a:solidFill>
                </a:rPr>
                <a:t>Установка</a:t>
              </a:r>
              <a:r>
                <a:rPr lang="en-US" dirty="0">
                  <a:solidFill>
                    <a:srgbClr val="005696"/>
                  </a:solidFill>
                </a:rPr>
                <a:t> Python</a:t>
              </a:r>
            </a:p>
            <a:p>
              <a:r>
                <a:rPr lang="ru-RU" sz="2200" dirty="0">
                  <a:solidFill>
                    <a:srgbClr val="FF0000"/>
                  </a:solidFill>
                </a:rPr>
                <a:t>Пользователи </a:t>
              </a:r>
              <a:r>
                <a:rPr lang="en-US" sz="2200" dirty="0">
                  <a:solidFill>
                    <a:srgbClr val="FF0000"/>
                  </a:solidFill>
                </a:rPr>
                <a:t>Windows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6" name="Text Placeholder 25"/>
          <p:cNvSpPr txBox="1">
            <a:spLocks/>
          </p:cNvSpPr>
          <p:nvPr/>
        </p:nvSpPr>
        <p:spPr>
          <a:xfrm>
            <a:off x="257130" y="1723658"/>
            <a:ext cx="3954700" cy="4731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версию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исполняемый установщик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исполняемый установщик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3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960329" y="1220471"/>
            <a:ext cx="8089713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C:\Users\Username\AppData\Local\Programs\Python\Python38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26207" y="6187618"/>
            <a:ext cx="5397500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mode -&gt; Command  line Interactive(CLI)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74178" y="1851015"/>
            <a:ext cx="8089713" cy="4246071"/>
            <a:chOff x="91077" y="1614404"/>
            <a:chExt cx="8089713" cy="42460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7" y="1614404"/>
              <a:ext cx="8089713" cy="42460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224443" y="2516307"/>
              <a:ext cx="1856073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Python prompt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520700" y="2552700"/>
              <a:ext cx="660400" cy="34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54848" y="94796"/>
            <a:ext cx="10820092" cy="1046136"/>
            <a:chOff x="654848" y="94796"/>
            <a:chExt cx="10820092" cy="1046136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717059" y="9479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Установка</a:t>
              </a:r>
              <a:r>
                <a:rPr lang="en-US" dirty="0">
                  <a:solidFill>
                    <a:srgbClr val="005696"/>
                  </a:solidFill>
                </a:rPr>
                <a:t> Python</a:t>
              </a:r>
            </a:p>
            <a:p>
              <a:pPr algn="ctr"/>
              <a:r>
                <a:rPr lang="ru-RU" sz="2400" dirty="0">
                  <a:solidFill>
                    <a:srgbClr val="FF0000"/>
                  </a:solidFill>
                </a:rPr>
                <a:t>Пользователи </a:t>
              </a:r>
              <a:r>
                <a:rPr lang="en-US" sz="2400" dirty="0">
                  <a:solidFill>
                    <a:srgbClr val="FF0000"/>
                  </a:solidFill>
                </a:rPr>
                <a:t>Windows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 Placeholder 25"/>
          <p:cNvSpPr txBox="1">
            <a:spLocks/>
          </p:cNvSpPr>
          <p:nvPr/>
        </p:nvSpPr>
        <p:spPr>
          <a:xfrm>
            <a:off x="553248" y="1220471"/>
            <a:ext cx="3407081" cy="4876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версию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исполняемый установщик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исполняемый установщик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установлен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00530" y="1199212"/>
            <a:ext cx="4134559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'Start' menu and type '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40455" y="1864808"/>
            <a:ext cx="7947627" cy="4171494"/>
            <a:chOff x="178054" y="1618691"/>
            <a:chExt cx="7947627" cy="41714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54" y="1618691"/>
              <a:ext cx="7947627" cy="417149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2115170" y="3131283"/>
              <a:ext cx="1411251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pip -V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454770" y="2788383"/>
              <a:ext cx="660400" cy="34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Установка</a:t>
              </a:r>
              <a:r>
                <a:rPr lang="en-US" dirty="0">
                  <a:solidFill>
                    <a:srgbClr val="005696"/>
                  </a:solidFill>
                </a:rPr>
                <a:t> Python</a:t>
              </a:r>
            </a:p>
            <a:p>
              <a:pPr algn="ctr"/>
              <a:r>
                <a:rPr lang="ru-RU" sz="2400" dirty="0">
                  <a:solidFill>
                    <a:srgbClr val="FF0000"/>
                  </a:solidFill>
                </a:rPr>
                <a:t>Пользователи </a:t>
              </a:r>
              <a:r>
                <a:rPr lang="en-US" sz="2400" dirty="0">
                  <a:solidFill>
                    <a:srgbClr val="FF0000"/>
                  </a:solidFill>
                </a:rPr>
                <a:t>Windows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 Placeholder 25"/>
          <p:cNvSpPr txBox="1">
            <a:spLocks/>
          </p:cNvSpPr>
          <p:nvPr/>
        </p:nvSpPr>
        <p:spPr>
          <a:xfrm>
            <a:off x="553248" y="1220471"/>
            <a:ext cx="3407081" cy="4876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version of Python to install</a:t>
            </a: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Python executable installer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Run executable installer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Python is installed successfully</a:t>
            </a:r>
          </a:p>
          <a:p>
            <a:pPr marL="0" indent="0">
              <a:buNone/>
            </a:pP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pip is installed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0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14400" y="1138238"/>
            <a:ext cx="11277600" cy="79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среда разработки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(Text Editor)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5" y="2727057"/>
            <a:ext cx="1900364" cy="1900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25" y="2786443"/>
            <a:ext cx="1900364" cy="17815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2" y="2786438"/>
            <a:ext cx="1781591" cy="1781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6315" y="4798466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PyCharm</a:t>
            </a: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3582" y="4798461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Eclipse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6162" y="4798460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Spyder</a:t>
            </a: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2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Python IDE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054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50232" y="1447889"/>
            <a:ext cx="4868863" cy="1096962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Переменная является единицей данных с идентификатором, который хранится в памяти компьютера;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50232" y="2553132"/>
            <a:ext cx="4874724" cy="2537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Создание переменной состоит из двух этапов. Первый - это создание контейнера и наклеивание на него идентификационной метки: это называется </a:t>
            </a:r>
            <a:r>
              <a:rPr lang="ru-RU" sz="2000" b="1" dirty="0">
                <a:solidFill>
                  <a:schemeClr val="tx1"/>
                </a:solidFill>
              </a:rPr>
              <a:t>инициализацией</a:t>
            </a:r>
            <a:r>
              <a:rPr lang="ru-RU" sz="2000" dirty="0">
                <a:solidFill>
                  <a:schemeClr val="tx1"/>
                </a:solidFill>
              </a:rPr>
              <a:t>. Второй - присвоить ему значение: это называется </a:t>
            </a:r>
            <a:r>
              <a:rPr lang="ru-RU" sz="2000" b="1" dirty="0">
                <a:solidFill>
                  <a:schemeClr val="tx1"/>
                </a:solidFill>
              </a:rPr>
              <a:t>присваиванием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0875" y="5277603"/>
            <a:ext cx="3480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переменная</a:t>
            </a:r>
            <a:r>
              <a:rPr lang="en-US" sz="3200" dirty="0"/>
              <a:t> = </a:t>
            </a:r>
            <a:r>
              <a:rPr lang="ru-RU" sz="3200" dirty="0"/>
              <a:t>значение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6033788" y="1023061"/>
            <a:ext cx="4882008" cy="5614848"/>
            <a:chOff x="404618" y="657936"/>
            <a:chExt cx="4882008" cy="5614848"/>
          </a:xfrm>
        </p:grpSpPr>
        <p:grpSp>
          <p:nvGrpSpPr>
            <p:cNvPr id="36" name="Group 35"/>
            <p:cNvGrpSpPr/>
            <p:nvPr/>
          </p:nvGrpSpPr>
          <p:grpSpPr>
            <a:xfrm>
              <a:off x="2802756" y="1256100"/>
              <a:ext cx="2483870" cy="5016684"/>
              <a:chOff x="2802756" y="1256100"/>
              <a:chExt cx="2483870" cy="5016684"/>
            </a:xfrm>
          </p:grpSpPr>
          <p:sp>
            <p:nvSpPr>
              <p:cNvPr id="11" name="Flowchart: Document 10"/>
              <p:cNvSpPr/>
              <p:nvPr/>
            </p:nvSpPr>
            <p:spPr>
              <a:xfrm>
                <a:off x="2807984" y="1256100"/>
                <a:ext cx="2468880" cy="5016684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802756" y="173990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05256" y="220709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807756" y="267428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817746" y="3171454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02756" y="3674502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02756" y="4186667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802756" y="4718514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2023669" y="2428404"/>
              <a:ext cx="64008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34811" y="2090248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age</a:t>
              </a:r>
            </a:p>
          </p:txBody>
        </p:sp>
        <p:sp>
          <p:nvSpPr>
            <p:cNvPr id="41" name="Right Brace 40"/>
            <p:cNvSpPr/>
            <p:nvPr/>
          </p:nvSpPr>
          <p:spPr>
            <a:xfrm rot="5400000">
              <a:off x="1364351" y="2507058"/>
              <a:ext cx="366785" cy="755969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4618" y="3049908"/>
              <a:ext cx="2393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initialization</a:t>
              </a:r>
              <a:endParaRPr lang="en-US" sz="3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10484" y="2215717"/>
              <a:ext cx="2453890" cy="445471"/>
            </a:xfrm>
            <a:prstGeom prst="rect">
              <a:avLst/>
            </a:prstGeom>
            <a:solidFill>
              <a:srgbClr val="FFFFAB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0649" y="2171929"/>
              <a:ext cx="2466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35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69805" y="657936"/>
              <a:ext cx="16433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25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Переменные и типы данных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4185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816</TotalTime>
  <Words>1038</Words>
  <Application>Microsoft Office PowerPoint</Application>
  <PresentationFormat>Широкоэкранный</PresentationFormat>
  <Paragraphs>303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 Black</vt:lpstr>
      <vt:lpstr>Calibri</vt:lpstr>
      <vt:lpstr>Century Gothic</vt:lpstr>
      <vt:lpstr>Consolas</vt:lpstr>
      <vt:lpstr>Times New Roman</vt:lpstr>
      <vt:lpstr>Tw Cen MT</vt:lpstr>
      <vt:lpstr>Wingdings</vt:lpstr>
      <vt:lpstr>Wingdings 3</vt:lpstr>
      <vt:lpstr>Сектор</vt:lpstr>
      <vt:lpstr>Equation</vt:lpstr>
      <vt:lpstr>Лекция 1 введение в python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 Coding for  Biginners</dc:title>
  <dc:creator>Noushin Hajar</dc:creator>
  <cp:lastModifiedBy>Владислав Карюкин</cp:lastModifiedBy>
  <cp:revision>150</cp:revision>
  <dcterms:created xsi:type="dcterms:W3CDTF">2020-03-03T18:31:50Z</dcterms:created>
  <dcterms:modified xsi:type="dcterms:W3CDTF">2021-08-31T18:14:10Z</dcterms:modified>
</cp:coreProperties>
</file>